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Cormorant Garamond Bold Italics" charset="1" panose="00000800000000000000"/>
      <p:regular r:id="rId43"/>
    </p:embeddedFont>
    <p:embeddedFont>
      <p:font typeface="Quicksand" charset="1" panose="00000000000000000000"/>
      <p:regular r:id="rId44"/>
    </p:embeddedFont>
    <p:embeddedFont>
      <p:font typeface="Quicksand Bold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630742"/>
            <a:ext cx="16229942" cy="1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31"/>
              </a:lnSpc>
              <a:spcBef>
                <a:spcPct val="0"/>
              </a:spcBef>
            </a:pPr>
            <a:r>
              <a:rPr lang="en-US" b="true" sz="1037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Shopping Management System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7539" y="5908475"/>
            <a:ext cx="12812922" cy="8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Enhancing Product Sales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9752" y="7032069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 August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4850" y="0"/>
            <a:ext cx="5363150" cy="10287000"/>
            <a:chOff x="0" y="0"/>
            <a:chExt cx="14125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25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12517">
                  <a:moveTo>
                    <a:pt x="0" y="0"/>
                  </a:moveTo>
                  <a:lnTo>
                    <a:pt x="1412517" y="0"/>
                  </a:lnTo>
                  <a:lnTo>
                    <a:pt x="14125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412517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15073" y="1684924"/>
            <a:ext cx="5344227" cy="7573376"/>
            <a:chOff x="0" y="0"/>
            <a:chExt cx="827961" cy="1173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61" cy="1173314"/>
            </a:xfrm>
            <a:custGeom>
              <a:avLst/>
              <a:gdLst/>
              <a:ahLst/>
              <a:cxnLst/>
              <a:rect r="r" b="b" t="t" l="l"/>
              <a:pathLst>
                <a:path h="1173314" w="827961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t="0" r="-563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262798"/>
            <a:ext cx="10527757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Secure Admin Login</a:t>
            </a:r>
          </a:p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Add New Products with Full Details</a:t>
            </a:r>
          </a:p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Update or Delete Product Information</a:t>
            </a:r>
          </a:p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View All Products</a:t>
            </a:r>
          </a:p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Manage Product Categories</a:t>
            </a:r>
          </a:p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Dashboard with Key Metrics</a:t>
            </a:r>
          </a:p>
          <a:p>
            <a:pPr algn="l" marL="518160" indent="-259080" lvl="1">
              <a:lnSpc>
                <a:spcPts val="58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Admin Logout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06159"/>
            <a:ext cx="105277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Admin: 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4381" y="3160653"/>
            <a:ext cx="8311881" cy="4782822"/>
          </a:xfrm>
          <a:custGeom>
            <a:avLst/>
            <a:gdLst/>
            <a:ahLst/>
            <a:cxnLst/>
            <a:rect r="r" b="b" t="t" l="l"/>
            <a:pathLst>
              <a:path h="4782822" w="8311881">
                <a:moveTo>
                  <a:pt x="0" y="0"/>
                </a:moveTo>
                <a:lnTo>
                  <a:pt x="8311881" y="0"/>
                </a:lnTo>
                <a:lnTo>
                  <a:pt x="8311881" y="4782822"/>
                </a:lnTo>
                <a:lnTo>
                  <a:pt x="0" y="478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2" r="0" b="-34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Database Tables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Admin: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9822" y="3056402"/>
            <a:ext cx="7280930" cy="4763225"/>
          </a:xfrm>
          <a:custGeom>
            <a:avLst/>
            <a:gdLst/>
            <a:ahLst/>
            <a:cxnLst/>
            <a:rect r="r" b="b" t="t" l="l"/>
            <a:pathLst>
              <a:path h="4763225" w="7280930">
                <a:moveTo>
                  <a:pt x="0" y="0"/>
                </a:moveTo>
                <a:lnTo>
                  <a:pt x="7280930" y="0"/>
                </a:lnTo>
                <a:lnTo>
                  <a:pt x="7280930" y="4763225"/>
                </a:lnTo>
                <a:lnTo>
                  <a:pt x="0" y="4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Cart: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0922" y="3210764"/>
            <a:ext cx="8993921" cy="3865473"/>
          </a:xfrm>
          <a:custGeom>
            <a:avLst/>
            <a:gdLst/>
            <a:ahLst/>
            <a:cxnLst/>
            <a:rect r="r" b="b" t="t" l="l"/>
            <a:pathLst>
              <a:path h="3865473" w="8993921">
                <a:moveTo>
                  <a:pt x="0" y="0"/>
                </a:moveTo>
                <a:lnTo>
                  <a:pt x="8993921" y="0"/>
                </a:lnTo>
                <a:lnTo>
                  <a:pt x="8993921" y="3865472"/>
                </a:lnTo>
                <a:lnTo>
                  <a:pt x="0" y="386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Category: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72172" y="3240352"/>
            <a:ext cx="6679447" cy="4925770"/>
          </a:xfrm>
          <a:custGeom>
            <a:avLst/>
            <a:gdLst/>
            <a:ahLst/>
            <a:cxnLst/>
            <a:rect r="r" b="b" t="t" l="l"/>
            <a:pathLst>
              <a:path h="4925770" w="6679447">
                <a:moveTo>
                  <a:pt x="0" y="0"/>
                </a:moveTo>
                <a:lnTo>
                  <a:pt x="6679448" y="0"/>
                </a:lnTo>
                <a:lnTo>
                  <a:pt x="6679448" y="4925770"/>
                </a:lnTo>
                <a:lnTo>
                  <a:pt x="0" y="492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Customer: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7522" y="3282802"/>
            <a:ext cx="7462928" cy="4808749"/>
          </a:xfrm>
          <a:custGeom>
            <a:avLst/>
            <a:gdLst/>
            <a:ahLst/>
            <a:cxnLst/>
            <a:rect r="r" b="b" t="t" l="l"/>
            <a:pathLst>
              <a:path h="4808749" w="7462928">
                <a:moveTo>
                  <a:pt x="0" y="0"/>
                </a:moveTo>
                <a:lnTo>
                  <a:pt x="7462928" y="0"/>
                </a:lnTo>
                <a:lnTo>
                  <a:pt x="7462928" y="4808749"/>
                </a:lnTo>
                <a:lnTo>
                  <a:pt x="0" y="4808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Order: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7597" y="3325252"/>
            <a:ext cx="8386271" cy="4875739"/>
          </a:xfrm>
          <a:custGeom>
            <a:avLst/>
            <a:gdLst/>
            <a:ahLst/>
            <a:cxnLst/>
            <a:rect r="r" b="b" t="t" l="l"/>
            <a:pathLst>
              <a:path h="4875739" w="8386271">
                <a:moveTo>
                  <a:pt x="0" y="0"/>
                </a:moveTo>
                <a:lnTo>
                  <a:pt x="8386271" y="0"/>
                </a:lnTo>
                <a:lnTo>
                  <a:pt x="8386271" y="4875739"/>
                </a:lnTo>
                <a:lnTo>
                  <a:pt x="0" y="4875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Orders:</a:t>
            </a:r>
          </a:p>
        </p:txBody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81573" y="3396002"/>
            <a:ext cx="6648672" cy="4866262"/>
          </a:xfrm>
          <a:custGeom>
            <a:avLst/>
            <a:gdLst/>
            <a:ahLst/>
            <a:cxnLst/>
            <a:rect r="r" b="b" t="t" l="l"/>
            <a:pathLst>
              <a:path h="4866262" w="6648672">
                <a:moveTo>
                  <a:pt x="0" y="0"/>
                </a:moveTo>
                <a:lnTo>
                  <a:pt x="6648672" y="0"/>
                </a:lnTo>
                <a:lnTo>
                  <a:pt x="6648672" y="4866262"/>
                </a:lnTo>
                <a:lnTo>
                  <a:pt x="0" y="486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3482" y="214592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Products: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5232" y="1416074"/>
            <a:ext cx="17063882" cy="8809229"/>
          </a:xfrm>
          <a:custGeom>
            <a:avLst/>
            <a:gdLst/>
            <a:ahLst/>
            <a:cxnLst/>
            <a:rect r="r" b="b" t="t" l="l"/>
            <a:pathLst>
              <a:path h="8809229" w="17063882">
                <a:moveTo>
                  <a:pt x="0" y="0"/>
                </a:moveTo>
                <a:lnTo>
                  <a:pt x="17063883" y="0"/>
                </a:lnTo>
                <a:lnTo>
                  <a:pt x="17063883" y="8809229"/>
                </a:lnTo>
                <a:lnTo>
                  <a:pt x="0" y="880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ER Diagram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45571" y="1850739"/>
            <a:ext cx="7572738" cy="7407561"/>
          </a:xfrm>
          <a:custGeom>
            <a:avLst/>
            <a:gdLst/>
            <a:ahLst/>
            <a:cxnLst/>
            <a:rect r="r" b="b" t="t" l="l"/>
            <a:pathLst>
              <a:path h="7407561" w="7572738">
                <a:moveTo>
                  <a:pt x="0" y="0"/>
                </a:moveTo>
                <a:lnTo>
                  <a:pt x="7572739" y="0"/>
                </a:lnTo>
                <a:lnTo>
                  <a:pt x="7572739" y="7407561"/>
                </a:lnTo>
                <a:lnTo>
                  <a:pt x="0" y="7407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Usecase Diagrams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108986"/>
            <a:chOff x="0" y="0"/>
            <a:chExt cx="4816593" cy="818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8827"/>
            </a:xfrm>
            <a:custGeom>
              <a:avLst/>
              <a:gdLst/>
              <a:ahLst/>
              <a:cxnLst/>
              <a:rect r="r" b="b" t="t" l="l"/>
              <a:pathLst>
                <a:path h="818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8827"/>
                  </a:lnTo>
                  <a:lnTo>
                    <a:pt x="0" y="818827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6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4138" y="4452961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Abhishek K 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4138" y="5307005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Rohan V 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4138" y="3533481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GopalKrishna</a:t>
            </a:r>
          </a:p>
        </p:txBody>
      </p:sp>
      <p:sp>
        <p:nvSpPr>
          <p:cNvPr name="AutoShape 9" id="9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94138" y="7080530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Anit Veeramani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4138" y="6159810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Samruddi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020" y="2093359"/>
            <a:ext cx="12929785" cy="7027930"/>
          </a:xfrm>
          <a:custGeom>
            <a:avLst/>
            <a:gdLst/>
            <a:ahLst/>
            <a:cxnLst/>
            <a:rect r="r" b="b" t="t" l="l"/>
            <a:pathLst>
              <a:path h="7027930" w="12929785">
                <a:moveTo>
                  <a:pt x="0" y="0"/>
                </a:moveTo>
                <a:lnTo>
                  <a:pt x="12929785" y="0"/>
                </a:lnTo>
                <a:lnTo>
                  <a:pt x="12929785" y="7027930"/>
                </a:lnTo>
                <a:lnTo>
                  <a:pt x="0" y="702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5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Sequence Diagrams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0414" y="2525092"/>
            <a:ext cx="12069483" cy="466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Operating system</a:t>
            </a:r>
            <a:r>
              <a:rPr lang="en-US" sz="2400" strike="noStrike" u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  Windows.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Language                   </a:t>
            </a:r>
            <a:r>
              <a:rPr lang="en-US" sz="2400" strike="noStrike" u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 sharp.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Softwares                   </a:t>
            </a:r>
            <a:r>
              <a:rPr lang="en-US" sz="2400" strike="noStrike" u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SQL management studio.</a:t>
            </a:r>
          </a:p>
          <a:p>
            <a:pPr algn="l">
              <a:lnSpc>
                <a:spcPts val="5376"/>
              </a:lnSpc>
            </a:pPr>
            <a:r>
              <a:rPr lang="en-US" sz="2400" strike="noStrike" u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Visual studio.</a:t>
            </a:r>
          </a:p>
          <a:p>
            <a:pPr algn="l">
              <a:lnSpc>
                <a:spcPts val="5376"/>
              </a:lnSpc>
            </a:pPr>
            <a:r>
              <a:rPr lang="en-US" sz="2400" strike="noStrike" u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</a:t>
            </a:r>
            <a:r>
              <a:rPr lang="en-US" sz="2400" strike="noStrike" u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Visual studio code.</a:t>
            </a:r>
          </a:p>
          <a:p>
            <a:pPr algn="l">
              <a:lnSpc>
                <a:spcPts val="537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048350" y="838959"/>
            <a:ext cx="3114197" cy="4347230"/>
          </a:xfrm>
          <a:custGeom>
            <a:avLst/>
            <a:gdLst/>
            <a:ahLst/>
            <a:cxnLst/>
            <a:rect r="r" b="b" t="t" l="l"/>
            <a:pathLst>
              <a:path h="4347230" w="3114197">
                <a:moveTo>
                  <a:pt x="0" y="0"/>
                </a:moveTo>
                <a:lnTo>
                  <a:pt x="3114197" y="0"/>
                </a:lnTo>
                <a:lnTo>
                  <a:pt x="3114197" y="4347230"/>
                </a:lnTo>
                <a:lnTo>
                  <a:pt x="0" y="4347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Software And Hardware Requirements </a:t>
            </a:r>
          </a:p>
        </p:txBody>
      </p:sp>
    </p:spTree>
  </p:cSld>
  <p:clrMapOvr>
    <a:masterClrMapping/>
  </p:clrMapOvr>
  <p:transition spd="slow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0414" y="2525092"/>
            <a:ext cx="12069483" cy="466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Admin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Cart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Category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Orders (Order history)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547031" y="2534250"/>
            <a:ext cx="5882151" cy="5796592"/>
          </a:xfrm>
          <a:custGeom>
            <a:avLst/>
            <a:gdLst/>
            <a:ahLst/>
            <a:cxnLst/>
            <a:rect r="r" b="b" t="t" l="l"/>
            <a:pathLst>
              <a:path h="5796592" w="5882151">
                <a:moveTo>
                  <a:pt x="0" y="0"/>
                </a:moveTo>
                <a:lnTo>
                  <a:pt x="5882150" y="0"/>
                </a:lnTo>
                <a:lnTo>
                  <a:pt x="5882150" y="5796592"/>
                </a:lnTo>
                <a:lnTo>
                  <a:pt x="0" y="579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Entities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5678" y="3852050"/>
            <a:ext cx="18745322" cy="145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35"/>
              </a:lnSpc>
              <a:spcBef>
                <a:spcPct val="0"/>
              </a:spcBef>
            </a:pPr>
            <a:r>
              <a:rPr lang="en-US" b="true" sz="8525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Screen Flow (UI)</a:t>
            </a: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5881" y="2300810"/>
            <a:ext cx="9636238" cy="5685380"/>
          </a:xfrm>
          <a:custGeom>
            <a:avLst/>
            <a:gdLst/>
            <a:ahLst/>
            <a:cxnLst/>
            <a:rect r="r" b="b" t="t" l="l"/>
            <a:pathLst>
              <a:path h="5685380" w="9636238">
                <a:moveTo>
                  <a:pt x="0" y="0"/>
                </a:moveTo>
                <a:lnTo>
                  <a:pt x="9636238" y="0"/>
                </a:lnTo>
                <a:lnTo>
                  <a:pt x="963623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Welcome page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22261" y="2730951"/>
            <a:ext cx="12564441" cy="5866023"/>
          </a:xfrm>
          <a:custGeom>
            <a:avLst/>
            <a:gdLst/>
            <a:ahLst/>
            <a:cxnLst/>
            <a:rect r="r" b="b" t="t" l="l"/>
            <a:pathLst>
              <a:path h="5866023" w="12564441">
                <a:moveTo>
                  <a:pt x="0" y="0"/>
                </a:moveTo>
                <a:lnTo>
                  <a:pt x="12564441" y="0"/>
                </a:lnTo>
                <a:lnTo>
                  <a:pt x="12564441" y="5866024"/>
                </a:lnTo>
                <a:lnTo>
                  <a:pt x="0" y="5866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Login page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039531"/>
            <a:ext cx="11301259" cy="5283339"/>
          </a:xfrm>
          <a:custGeom>
            <a:avLst/>
            <a:gdLst/>
            <a:ahLst/>
            <a:cxnLst/>
            <a:rect r="r" b="b" t="t" l="l"/>
            <a:pathLst>
              <a:path h="5283339" w="11301259">
                <a:moveTo>
                  <a:pt x="0" y="0"/>
                </a:moveTo>
                <a:lnTo>
                  <a:pt x="11301258" y="0"/>
                </a:lnTo>
                <a:lnTo>
                  <a:pt x="11301258" y="5283339"/>
                </a:lnTo>
                <a:lnTo>
                  <a:pt x="0" y="528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Register page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43638" y="1965021"/>
            <a:ext cx="5800724" cy="6356958"/>
          </a:xfrm>
          <a:custGeom>
            <a:avLst/>
            <a:gdLst/>
            <a:ahLst/>
            <a:cxnLst/>
            <a:rect r="r" b="b" t="t" l="l"/>
            <a:pathLst>
              <a:path h="6356958" w="5800724">
                <a:moveTo>
                  <a:pt x="0" y="0"/>
                </a:moveTo>
                <a:lnTo>
                  <a:pt x="5800724" y="0"/>
                </a:lnTo>
                <a:lnTo>
                  <a:pt x="58007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Home page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8750" y="2008365"/>
            <a:ext cx="6670500" cy="6270270"/>
          </a:xfrm>
          <a:custGeom>
            <a:avLst/>
            <a:gdLst/>
            <a:ahLst/>
            <a:cxnLst/>
            <a:rect r="r" b="b" t="t" l="l"/>
            <a:pathLst>
              <a:path h="6270270" w="6670500">
                <a:moveTo>
                  <a:pt x="0" y="0"/>
                </a:moveTo>
                <a:lnTo>
                  <a:pt x="6670500" y="0"/>
                </a:lnTo>
                <a:lnTo>
                  <a:pt x="6670500" y="6270270"/>
                </a:lnTo>
                <a:lnTo>
                  <a:pt x="0" y="627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Products by category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23365" y="2441072"/>
            <a:ext cx="6841270" cy="6225556"/>
          </a:xfrm>
          <a:custGeom>
            <a:avLst/>
            <a:gdLst/>
            <a:ahLst/>
            <a:cxnLst/>
            <a:rect r="r" b="b" t="t" l="l"/>
            <a:pathLst>
              <a:path h="6225556" w="6841270">
                <a:moveTo>
                  <a:pt x="0" y="0"/>
                </a:moveTo>
                <a:lnTo>
                  <a:pt x="6841270" y="0"/>
                </a:lnTo>
                <a:lnTo>
                  <a:pt x="6841270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Products details page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9826" y="3059660"/>
            <a:ext cx="10137591" cy="928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Problem Statement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Challenges Faced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Functional Requirements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Non-Functional Requirements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Scope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Database Tables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 Diagrams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 Case Diagrams</a:t>
            </a:r>
          </a:p>
          <a:p>
            <a:pPr algn="l" marL="0" indent="0" lvl="0">
              <a:lnSpc>
                <a:spcPts val="6187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Sequence Diagram</a:t>
            </a:r>
          </a:p>
          <a:p>
            <a:pPr algn="l" marL="0" indent="0" lvl="0">
              <a:lnSpc>
                <a:spcPts val="6187"/>
              </a:lnSpc>
            </a:pPr>
          </a:p>
          <a:p>
            <a:pPr algn="l" marL="0" indent="0" lvl="0">
              <a:lnSpc>
                <a:spcPts val="6187"/>
              </a:lnSpc>
            </a:pPr>
          </a:p>
          <a:p>
            <a:pPr algn="l" marL="0" indent="0" lvl="0">
              <a:lnSpc>
                <a:spcPts val="6187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108986"/>
            <a:chOff x="0" y="0"/>
            <a:chExt cx="4816593" cy="818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8827"/>
            </a:xfrm>
            <a:custGeom>
              <a:avLst/>
              <a:gdLst/>
              <a:ahLst/>
              <a:cxnLst/>
              <a:rect r="r" b="b" t="t" l="l"/>
              <a:pathLst>
                <a:path h="818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8827"/>
                  </a:lnTo>
                  <a:lnTo>
                    <a:pt x="0" y="818827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86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List of Contents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42641" y="2218576"/>
            <a:ext cx="8602719" cy="5849849"/>
          </a:xfrm>
          <a:custGeom>
            <a:avLst/>
            <a:gdLst/>
            <a:ahLst/>
            <a:cxnLst/>
            <a:rect r="r" b="b" t="t" l="l"/>
            <a:pathLst>
              <a:path h="5849849" w="8602719">
                <a:moveTo>
                  <a:pt x="0" y="0"/>
                </a:moveTo>
                <a:lnTo>
                  <a:pt x="8602718" y="0"/>
                </a:lnTo>
                <a:lnTo>
                  <a:pt x="8602718" y="5849848"/>
                </a:lnTo>
                <a:lnTo>
                  <a:pt x="0" y="584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Cart page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3532" y="2127006"/>
            <a:ext cx="7660937" cy="6032988"/>
          </a:xfrm>
          <a:custGeom>
            <a:avLst/>
            <a:gdLst/>
            <a:ahLst/>
            <a:cxnLst/>
            <a:rect r="r" b="b" t="t" l="l"/>
            <a:pathLst>
              <a:path h="6032988" w="7660937">
                <a:moveTo>
                  <a:pt x="0" y="0"/>
                </a:moveTo>
                <a:lnTo>
                  <a:pt x="7660936" y="0"/>
                </a:lnTo>
                <a:lnTo>
                  <a:pt x="7660936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Orders page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501831"/>
            <a:ext cx="11301259" cy="5283339"/>
          </a:xfrm>
          <a:custGeom>
            <a:avLst/>
            <a:gdLst/>
            <a:ahLst/>
            <a:cxnLst/>
            <a:rect r="r" b="b" t="t" l="l"/>
            <a:pathLst>
              <a:path h="5283339" w="11301259">
                <a:moveTo>
                  <a:pt x="0" y="0"/>
                </a:moveTo>
                <a:lnTo>
                  <a:pt x="11301258" y="0"/>
                </a:lnTo>
                <a:lnTo>
                  <a:pt x="11301258" y="5283338"/>
                </a:lnTo>
                <a:lnTo>
                  <a:pt x="0" y="52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homepage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480641"/>
            <a:ext cx="11301259" cy="5325718"/>
          </a:xfrm>
          <a:custGeom>
            <a:avLst/>
            <a:gdLst/>
            <a:ahLst/>
            <a:cxnLst/>
            <a:rect r="r" b="b" t="t" l="l"/>
            <a:pathLst>
              <a:path h="5325718" w="11301259">
                <a:moveTo>
                  <a:pt x="0" y="0"/>
                </a:moveTo>
                <a:lnTo>
                  <a:pt x="11301258" y="0"/>
                </a:lnTo>
                <a:lnTo>
                  <a:pt x="11301258" y="5325718"/>
                </a:lnTo>
                <a:lnTo>
                  <a:pt x="0" y="532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Manage Categories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515957"/>
            <a:ext cx="11301259" cy="5255085"/>
          </a:xfrm>
          <a:custGeom>
            <a:avLst/>
            <a:gdLst/>
            <a:ahLst/>
            <a:cxnLst/>
            <a:rect r="r" b="b" t="t" l="l"/>
            <a:pathLst>
              <a:path h="5255085" w="11301259">
                <a:moveTo>
                  <a:pt x="0" y="0"/>
                </a:moveTo>
                <a:lnTo>
                  <a:pt x="11301258" y="0"/>
                </a:lnTo>
                <a:lnTo>
                  <a:pt x="11301258" y="5255086"/>
                </a:lnTo>
                <a:lnTo>
                  <a:pt x="0" y="5255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Manage Orders</a:t>
            </a:r>
          </a:p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473578"/>
            <a:ext cx="11301259" cy="5339845"/>
          </a:xfrm>
          <a:custGeom>
            <a:avLst/>
            <a:gdLst/>
            <a:ahLst/>
            <a:cxnLst/>
            <a:rect r="r" b="b" t="t" l="l"/>
            <a:pathLst>
              <a:path h="5339845" w="11301259">
                <a:moveTo>
                  <a:pt x="0" y="0"/>
                </a:moveTo>
                <a:lnTo>
                  <a:pt x="11301258" y="0"/>
                </a:lnTo>
                <a:lnTo>
                  <a:pt x="11301258" y="5339844"/>
                </a:lnTo>
                <a:lnTo>
                  <a:pt x="0" y="533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8134" y="724659"/>
            <a:ext cx="14072064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Manage Products</a:t>
            </a:r>
          </a:p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16256" y="4231184"/>
            <a:ext cx="10655487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 developing a secure and user-friendly online shopping system, our goal is to streamline the buying experience for customers and simplify inventory and order management for administrators, ensuring long-term scalability and efficiency.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247055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801952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6426" y="3337210"/>
            <a:ext cx="10137591" cy="431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Entiti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</a:p>
          <a:p>
            <a:pPr algn="l" marL="0" indent="0" lvl="0">
              <a:lnSpc>
                <a:spcPts val="6999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of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Requirements</a:t>
            </a:r>
          </a:p>
          <a:p>
            <a:pPr algn="l" marL="0" indent="0" lvl="0">
              <a:lnSpc>
                <a:spcPts val="6999"/>
              </a:lnSpc>
            </a:pP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reens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/Fl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2799" strike="noStrike" u="non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</a:t>
            </a:r>
          </a:p>
          <a:p>
            <a:pPr algn="l" marL="0" indent="0" lvl="0">
              <a:lnSpc>
                <a:spcPts val="6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108986"/>
            <a:chOff x="0" y="0"/>
            <a:chExt cx="4816593" cy="818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8827"/>
            </a:xfrm>
            <a:custGeom>
              <a:avLst/>
              <a:gdLst/>
              <a:ahLst/>
              <a:cxnLst/>
              <a:rect r="r" b="b" t="t" l="l"/>
              <a:pathLst>
                <a:path h="818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8827"/>
                  </a:lnTo>
                  <a:lnTo>
                    <a:pt x="0" y="818827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86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99709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Contents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8486" y="1684924"/>
            <a:ext cx="6330814" cy="7573376"/>
            <a:chOff x="0" y="0"/>
            <a:chExt cx="8441085" cy="100978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153" t="0" r="22153" b="0"/>
            <a:stretch>
              <a:fillRect/>
            </a:stretch>
          </p:blipFill>
          <p:spPr>
            <a:xfrm flipH="false" flipV="false"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4813552"/>
            <a:ext cx="7144581" cy="102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583" indent="-266792" lvl="1">
              <a:lnSpc>
                <a:spcPts val="4201"/>
              </a:lnSpc>
              <a:buFont typeface="Arial"/>
              <a:buChar char="•"/>
            </a:pPr>
            <a:r>
              <a:rPr lang="en-US" sz="247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Customers struggle to browse or purchase efficiently.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1100" y="2726004"/>
            <a:ext cx="7144581" cy="155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583" indent="-266792" lvl="1">
              <a:lnSpc>
                <a:spcPts val="4201"/>
              </a:lnSpc>
              <a:buFont typeface="Arial"/>
              <a:buChar char="•"/>
            </a:pPr>
            <a:r>
              <a:rPr lang="en-US" sz="247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Customers need to visit stores physically or navigate unorganized websites to browse or purchase products.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100" y="6567499"/>
            <a:ext cx="7144581" cy="155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583" indent="-266792" lvl="1">
              <a:lnSpc>
                <a:spcPts val="4201"/>
              </a:lnSpc>
              <a:buFont typeface="Arial"/>
              <a:buChar char="•"/>
            </a:pPr>
            <a:r>
              <a:rPr lang="en-US" sz="247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 user-friendly online platform solves this by streamlining shopping and product management.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8486" y="1684924"/>
            <a:ext cx="6330814" cy="7573376"/>
            <a:chOff x="0" y="0"/>
            <a:chExt cx="8441085" cy="100978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0149" r="0" b="10149"/>
            <a:stretch>
              <a:fillRect/>
            </a:stretch>
          </p:blipFill>
          <p:spPr>
            <a:xfrm flipH="false" flipV="false"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Challenges Faced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86084"/>
            <a:ext cx="6938067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Ensuring reliable shopping experience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Securing user data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Creating intuitive and friendly UI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Performing usability testing across users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Handling complex user navigation paths</a:t>
            </a:r>
          </a:p>
          <a:p>
            <a:pPr algn="l" marL="0" indent="0" lvl="0">
              <a:lnSpc>
                <a:spcPts val="4079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38622" y="4099272"/>
            <a:ext cx="4210757" cy="3273864"/>
          </a:xfrm>
          <a:custGeom>
            <a:avLst/>
            <a:gdLst/>
            <a:ahLst/>
            <a:cxnLst/>
            <a:rect r="r" b="b" t="t" l="l"/>
            <a:pathLst>
              <a:path h="3273864" w="4210757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706578" y="8408420"/>
            <a:ext cx="4346753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60540" y="8483796"/>
            <a:ext cx="4716390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Functional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4500" y="3258953"/>
            <a:ext cx="5454572" cy="84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26"/>
              </a:lnSpc>
              <a:spcBef>
                <a:spcPct val="0"/>
              </a:spcBef>
            </a:pPr>
            <a:r>
              <a:rPr lang="en-US" sz="244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Manage product catalog (Add, Edit, Delete)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384" y="238647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Admin: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6370" y="3264882"/>
            <a:ext cx="534822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Register/login with secure authentication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6370" y="2386473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4500" y="4342153"/>
            <a:ext cx="5454572" cy="84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26"/>
              </a:lnSpc>
              <a:spcBef>
                <a:spcPct val="0"/>
              </a:spcBef>
            </a:pPr>
            <a:r>
              <a:rPr lang="en-US" sz="244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Approve/reject new products or categories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4507" y="5336916"/>
            <a:ext cx="5304565" cy="124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Monitor user activities and transactions</a:t>
            </a:r>
          </a:p>
          <a:p>
            <a:pPr algn="r" marL="0" indent="0" lvl="0">
              <a:lnSpc>
                <a:spcPts val="333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74507" y="6523489"/>
            <a:ext cx="5304565" cy="4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View Sales Reports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4507" y="7090348"/>
            <a:ext cx="5304565" cy="82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Handle order processing and shipment updates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06578" y="4167233"/>
            <a:ext cx="534822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Browse and search products by category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06578" y="5125323"/>
            <a:ext cx="534822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Add to cart and checkout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56370" y="5713034"/>
            <a:ext cx="534822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Track order status and view order history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06578" y="6878705"/>
            <a:ext cx="534822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Edit profile, 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660540" y="8483796"/>
            <a:ext cx="4716390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39115" y="2271141"/>
            <a:ext cx="12069483" cy="548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Application must be user-friendly.</a:t>
            </a:r>
          </a:p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System must ensure high-level security for user data.</a:t>
            </a:r>
          </a:p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All critical actions and changes must be traceable and logged.</a:t>
            </a:r>
          </a:p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Logs of important events and errors must be maintained in date-based log files.</a:t>
            </a:r>
          </a:p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Application should load quickly with optimized API and UI response times.</a:t>
            </a:r>
          </a:p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System must be scalable to support high user and product traffic.</a:t>
            </a:r>
          </a:p>
          <a:p>
            <a:pPr algn="l" marL="518160" indent="-259080" lvl="1">
              <a:lnSpc>
                <a:spcPts val="5496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Architecture must support separation and distribution of components across tiers.</a:t>
            </a:r>
          </a:p>
          <a:p>
            <a:pPr algn="l" marL="0" indent="0" lvl="0">
              <a:lnSpc>
                <a:spcPts val="549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7104" y="6380809"/>
            <a:ext cx="3232196" cy="3273864"/>
          </a:xfrm>
          <a:custGeom>
            <a:avLst/>
            <a:gdLst/>
            <a:ahLst/>
            <a:cxnLst/>
            <a:rect r="r" b="b" t="t" l="l"/>
            <a:pathLst>
              <a:path h="3273864" w="3232196">
                <a:moveTo>
                  <a:pt x="0" y="0"/>
                </a:moveTo>
                <a:lnTo>
                  <a:pt x="3232196" y="0"/>
                </a:lnTo>
                <a:lnTo>
                  <a:pt x="323219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Non-Functional Requirements </a:t>
            </a:r>
          </a:p>
        </p:txBody>
      </p:sp>
    </p:spTree>
  </p:cSld>
  <p:clrMapOvr>
    <a:masterClrMapping/>
  </p:clrMapOvr>
  <p:transition spd="slow">
    <p:wipe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4771" y="1809453"/>
            <a:ext cx="5539941" cy="7448847"/>
            <a:chOff x="0" y="0"/>
            <a:chExt cx="858282" cy="1154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82" cy="1154021"/>
            </a:xfrm>
            <a:custGeom>
              <a:avLst/>
              <a:gdLst/>
              <a:ahLst/>
              <a:cxnLst/>
              <a:rect r="r" b="b" t="t" l="l"/>
              <a:pathLst>
                <a:path h="1154021" w="858282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710" r="0" b="-57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49761" y="0"/>
            <a:ext cx="9838239" cy="10287000"/>
            <a:chOff x="0" y="0"/>
            <a:chExt cx="2591141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11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1141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99709"/>
            <a:ext cx="948074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4117" y="2203438"/>
            <a:ext cx="8606683" cy="753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Login &amp; Registration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Browse &amp; Search Products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Filter Products by Category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View Product Details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Add/R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emove Products in Shopping Cart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View &amp; Edit Shopping Cart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Checkout &amp; Place Order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View Order Confirmation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View Order History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52617" y="1561099"/>
            <a:ext cx="8606683" cy="5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5"/>
              </a:lnSpc>
            </a:pPr>
            <a:r>
              <a:rPr lang="en-US" b="true" sz="263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Customer :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DAGuuOic5cg</dc:identifier>
  <dcterms:modified xsi:type="dcterms:W3CDTF">2011-08-01T06:04:30Z</dcterms:modified>
  <cp:revision>1</cp:revision>
  <dc:title>Prepared by group 2</dc:title>
</cp:coreProperties>
</file>